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67" r:id="rId2"/>
    <p:sldId id="265" r:id="rId3"/>
    <p:sldId id="26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2E2"/>
    <a:srgbClr val="F5E6C7"/>
    <a:srgbClr val="66453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150" autoAdjust="0"/>
    <p:restoredTop sz="93770" autoAdjust="0"/>
  </p:normalViewPr>
  <p:slideViewPr>
    <p:cSldViewPr snapToGrid="0">
      <p:cViewPr varScale="1">
        <p:scale>
          <a:sx n="92" d="100"/>
          <a:sy n="92" d="100"/>
        </p:scale>
        <p:origin x="468" y="2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5B0B9-DD41-4307-96EE-2B68EE22D4DE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6E6AC8-9FEA-4116-99D8-512EE9319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322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6E6AC8-9FEA-4116-99D8-512EE9319DF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702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6E6AC8-9FEA-4116-99D8-512EE9319DF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592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6E6AC8-9FEA-4116-99D8-512EE9319DF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794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7B344E-32DB-8895-9260-A354FDFA2D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293DDD-A9EC-D7C4-DBD7-0C1EE0990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CB7E0-69DC-2915-6BF2-22721C529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721595-9F28-D57E-0DAB-0CBE90B1C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A1BE65-1E3C-1AA2-1D6B-2B8C0E3BA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509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03C7B-09F0-7219-B9C0-8BEB4A039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CE964FB-3F27-6F0B-5570-1572C284DD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5BDD28-1EEE-0F23-D9D3-E145E147E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20763B-5A9A-5D75-EC41-CAAAA81CF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37DF00-9F94-5929-823D-41FBBF511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771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03121AE-BABC-5A2D-4EEF-32EA6CAFA3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F2677D-D93E-F090-DFAE-2C7E238A9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71E1C-304C-E48A-45F8-F1703EFDA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189E2B-866D-E13A-EDB8-1D325D8FA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9CA303-80D3-D924-46D9-A0CEA153D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717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18BA1F-00AA-F766-18F8-A9FDF342B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34683F-F8FA-0F34-04EB-17920C105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BF8B6A-EEC2-96D1-8514-F752B200B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ABED83-F44C-0067-F779-A28FADF58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291185-4916-6956-AF07-6BE03C541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415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6BC28-2E85-96FE-F256-1C90C87C2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46FB99-8E26-EA3B-576E-A917DC3BD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BF30E9-2041-1ACF-57DD-A5487F11F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706DDD-A3E9-B42A-9544-0C726D42D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37E0E8-489B-BCA3-7210-5D0F4383B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966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2C1036-3B81-9A8D-6FC5-02BAD6D83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5CC29E-6E7F-8457-9C58-5A276AB3A0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D5194C-DA43-B484-70BB-6EDD87D6F2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692FFE-D6E5-FCB9-2BB7-7556B6237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3CC14A-B1A3-9218-84D4-A0B428053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F8B686-ECFC-E6A3-3727-A5F16EF3F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48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05F6F8-AE51-EE32-3B32-DA5C1CAA5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F6767D-F21B-E127-95C3-5EF72560B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24805E-7EA0-F532-6239-75539261D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252A0FE-87CE-FF8E-EA80-934692D5F1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B1157DD-3D6A-5E49-0D5E-1982FC1007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1AAF369-B81B-D3A3-895F-8D5ACD485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D44470-7B4C-9D2A-E5B7-B6132706F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F16E9BC-68A4-898D-F0F8-0064AFAA6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552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97B19A-0FC9-DFBD-983F-D97785DD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80DBE80-DF5F-F92D-B1A2-09EF675E9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55BACED-BC57-B119-E6B0-17B2734AA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7F28BDC-235A-95AE-7172-957EE021F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772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AB6B90D-91A6-3FD4-716E-E94D20989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0481888-22E5-D40F-E144-5DE81C88A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124C7D-116D-0AF2-64B1-3D57BA364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480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3E63D-6C3B-95A7-3FC0-50CCFD682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DC55FE-2552-249D-62D1-B9862F0E1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7BA93B-AAFE-8AA3-574A-3D07937C54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CE51FC-EC39-CDA7-0BC5-FA1C41521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55D092-15ED-FF2B-CB0B-3F947E5C5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20387D-6F80-672E-0853-4177BA555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1379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334510-4D1A-97CC-E145-D1E978BBE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77EBDC-A6FA-8C29-ABFB-97A2E7BDE7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AD11625-8D39-FDDE-06F0-5DEA9283B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F572C3-8B76-1CCF-B8FE-F5EB2D5B3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3B8D3B-9661-AD77-01C6-A8B2FB4B8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598713-E6D7-F002-984D-D1412E8E5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467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8E4561A-8372-2F5A-BFED-84554AD0C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1C346C-DB35-9974-8FF5-CCEF0E74E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CCC321-E2E2-29A7-475F-606CE3D9CB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F62C10-8BF8-4258-8D87-713B98DFC136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3D59FA-FCF1-9F0E-A155-F8BC194B72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D39F9A-2556-BD31-60CA-D71F76D1E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90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PhMcbfEYaGk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youtu.be/nHs8Wrf-Ie4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orbeskorea.co.kr/news/articleView.html?idxno=400275" TargetMode="External"/><Relationship Id="rId5" Type="http://schemas.openxmlformats.org/officeDocument/2006/relationships/hyperlink" Target="https://economist.co.kr/article/view/ecn202504250029" TargetMode="Externa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716BDA23-AC2B-F802-CD75-30033DFF40DD}"/>
              </a:ext>
            </a:extLst>
          </p:cNvPr>
          <p:cNvSpPr txBox="1"/>
          <p:nvPr/>
        </p:nvSpPr>
        <p:spPr>
          <a:xfrm>
            <a:off x="279781" y="222474"/>
            <a:ext cx="4971092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500" b="1" dirty="0"/>
              <a:t>유지</a:t>
            </a:r>
            <a:r>
              <a:rPr lang="en-US" altLang="ko-KR" sz="2500" b="1" dirty="0"/>
              <a:t>(</a:t>
            </a:r>
            <a:r>
              <a:rPr lang="ko-KR" altLang="en-US" sz="2500" b="1" dirty="0"/>
              <a:t>油脂</a:t>
            </a:r>
            <a:r>
              <a:rPr lang="en-US" altLang="ko-KR" sz="2500" b="1" dirty="0"/>
              <a:t>, Fats &amp; Oils, Lipid)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7B3A51-C531-B715-D752-DEE5CC5233C4}"/>
              </a:ext>
            </a:extLst>
          </p:cNvPr>
          <p:cNvSpPr txBox="1"/>
          <p:nvPr/>
        </p:nvSpPr>
        <p:spPr>
          <a:xfrm>
            <a:off x="803563" y="1055408"/>
            <a:ext cx="10238509" cy="761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500" b="1" dirty="0"/>
              <a:t>유지는 글리세롤</a:t>
            </a:r>
            <a:r>
              <a:rPr lang="en-US" altLang="ko-KR" sz="1500" b="1" dirty="0"/>
              <a:t>(glycerol)</a:t>
            </a:r>
            <a:r>
              <a:rPr lang="ko-KR" altLang="en-US" sz="1500" b="1" dirty="0"/>
              <a:t>과 지방산</a:t>
            </a:r>
            <a:r>
              <a:rPr lang="en-US" altLang="ko-KR" sz="1500" b="1" dirty="0"/>
              <a:t>(fatty acid)</a:t>
            </a:r>
            <a:r>
              <a:rPr lang="ko-KR" altLang="en-US" sz="1500" b="1" dirty="0"/>
              <a:t>이 에스터</a:t>
            </a:r>
            <a:r>
              <a:rPr lang="en-US" altLang="ko-KR" sz="1500" b="1" dirty="0"/>
              <a:t>(ester)</a:t>
            </a:r>
            <a:r>
              <a:rPr lang="ko-KR" altLang="en-US" sz="1500" b="1" dirty="0"/>
              <a:t>화 결합된 </a:t>
            </a:r>
            <a:r>
              <a:rPr lang="ko-KR" altLang="en-US" sz="1500" b="1" dirty="0">
                <a:solidFill>
                  <a:srgbClr val="FF0000"/>
                </a:solidFill>
              </a:rPr>
              <a:t>중성지방</a:t>
            </a:r>
            <a:r>
              <a:rPr lang="en-US" altLang="ko-KR" sz="1500" b="1" dirty="0"/>
              <a:t>(</a:t>
            </a:r>
            <a:r>
              <a:rPr lang="en-US" altLang="ko-KR" sz="1200" b="1" dirty="0"/>
              <a:t>triglyceride </a:t>
            </a:r>
            <a:r>
              <a:rPr lang="ko-KR" altLang="en-US" sz="1200" b="1" dirty="0" err="1"/>
              <a:t>트라이글리세라이드</a:t>
            </a:r>
            <a:r>
              <a:rPr lang="en-US" altLang="ko-KR" sz="1500" b="1" dirty="0"/>
              <a:t>)</a:t>
            </a:r>
            <a:r>
              <a:rPr lang="ko-KR" altLang="en-US" sz="1500" b="1" dirty="0"/>
              <a:t>이다</a:t>
            </a:r>
            <a:r>
              <a:rPr lang="en-US" altLang="ko-KR" sz="1500" b="1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/>
              <a:t>                        Glycerol(C₃H₅(OH)₃) + 3 </a:t>
            </a:r>
            <a:r>
              <a:rPr lang="en-US" altLang="ko-KR" sz="1600" b="1" dirty="0">
                <a:solidFill>
                  <a:srgbClr val="FF0000"/>
                </a:solidFill>
              </a:rPr>
              <a:t>Fatty Acids</a:t>
            </a:r>
            <a:r>
              <a:rPr lang="en-US" altLang="ko-KR" sz="1600" b="1" dirty="0"/>
              <a:t>  </a:t>
            </a:r>
            <a:r>
              <a:rPr lang="ko-KR" altLang="en-US" sz="1600" dirty="0"/>
              <a:t>↔</a:t>
            </a:r>
            <a:r>
              <a:rPr lang="en-US" altLang="ko-KR" sz="1600" dirty="0"/>
              <a:t>  Triglyceride + 3 H₂O</a:t>
            </a:r>
            <a:endParaRPr lang="ko-KR" alt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F3E228-03D8-8CEE-A02B-CDA444E3FF6D}"/>
              </a:ext>
            </a:extLst>
          </p:cNvPr>
          <p:cNvSpPr txBox="1"/>
          <p:nvPr/>
        </p:nvSpPr>
        <p:spPr>
          <a:xfrm>
            <a:off x="279781" y="2175139"/>
            <a:ext cx="1176674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500" b="1" dirty="0">
                <a:solidFill>
                  <a:srgbClr val="0070C0"/>
                </a:solidFill>
              </a:rPr>
              <a:t>※ </a:t>
            </a:r>
            <a:r>
              <a:rPr lang="ko-KR" altLang="en-US" sz="1500" b="1" dirty="0">
                <a:solidFill>
                  <a:srgbClr val="0070C0"/>
                </a:solidFill>
              </a:rPr>
              <a:t>지방산</a:t>
            </a:r>
            <a:r>
              <a:rPr lang="en-US" altLang="ko-KR" sz="1500" b="1" dirty="0">
                <a:solidFill>
                  <a:srgbClr val="0070C0"/>
                </a:solidFill>
              </a:rPr>
              <a:t>(Fatty Acid)</a:t>
            </a:r>
            <a:r>
              <a:rPr lang="ko-KR" altLang="en-US" sz="1500" b="1" dirty="0">
                <a:solidFill>
                  <a:srgbClr val="0070C0"/>
                </a:solidFill>
              </a:rPr>
              <a:t>의 기본 구조</a:t>
            </a:r>
            <a:r>
              <a:rPr lang="en-US" altLang="ko-KR" sz="1500" b="1" dirty="0">
                <a:solidFill>
                  <a:srgbClr val="0070C0"/>
                </a:solidFill>
              </a:rPr>
              <a:t>: R–COOH</a:t>
            </a:r>
            <a:r>
              <a:rPr lang="en-US" altLang="ko-KR" sz="1500" b="1" dirty="0"/>
              <a:t> </a:t>
            </a:r>
          </a:p>
          <a:p>
            <a:r>
              <a:rPr lang="en-US" altLang="ko-KR" sz="1500" b="1" dirty="0"/>
              <a:t>   </a:t>
            </a:r>
            <a:r>
              <a:rPr lang="ko-KR" altLang="en-US" sz="1000" b="1" dirty="0"/>
              <a:t>여기서</a:t>
            </a:r>
            <a:r>
              <a:rPr lang="en-US" altLang="ko-KR" sz="1000" b="1" dirty="0"/>
              <a:t>,</a:t>
            </a:r>
            <a:r>
              <a:rPr lang="ko-KR" altLang="en-US" sz="1000" b="1" dirty="0"/>
              <a:t> </a:t>
            </a:r>
            <a:r>
              <a:rPr lang="en-US" altLang="ko-KR" sz="1000" b="1" dirty="0"/>
              <a:t>R=</a:t>
            </a:r>
            <a:r>
              <a:rPr lang="ko-KR" altLang="en-US" sz="1000" b="1" dirty="0" err="1"/>
              <a:t>알킬기</a:t>
            </a:r>
            <a:r>
              <a:rPr lang="en-US" altLang="ko-KR" sz="1000" b="1" dirty="0"/>
              <a:t>(alkyl group)</a:t>
            </a:r>
            <a:r>
              <a:rPr lang="ko-KR" altLang="en-US" sz="1000" b="1" dirty="0"/>
              <a:t> 약자로 </a:t>
            </a:r>
            <a:r>
              <a:rPr lang="en-US" altLang="ko-KR" sz="1000" b="1" dirty="0"/>
              <a:t>C</a:t>
            </a:r>
            <a:r>
              <a:rPr lang="ko-KR" altLang="en-US" sz="1000" b="1" dirty="0"/>
              <a:t>와 </a:t>
            </a:r>
            <a:r>
              <a:rPr lang="en-US" altLang="ko-KR" sz="1000" b="1" dirty="0"/>
              <a:t>H</a:t>
            </a:r>
            <a:r>
              <a:rPr lang="ko-KR" altLang="en-US" sz="1000" b="1" dirty="0"/>
              <a:t>로 이루어진 단일결합만 있는 사슬</a:t>
            </a:r>
            <a:r>
              <a:rPr lang="en-US" altLang="ko-KR" sz="1000" b="1" dirty="0"/>
              <a:t>(</a:t>
            </a:r>
            <a:r>
              <a:rPr lang="ko-KR" altLang="en-US" sz="1000" b="1" dirty="0"/>
              <a:t>보통 </a:t>
            </a:r>
            <a:r>
              <a:rPr lang="en-US" altLang="ko-KR" sz="1000" b="1" dirty="0"/>
              <a:t>C₁₂ ~ C₂₄), </a:t>
            </a:r>
            <a:r>
              <a:rPr lang="ko-KR" altLang="en-US" sz="1000" b="1" dirty="0"/>
              <a:t>②</a:t>
            </a:r>
            <a:r>
              <a:rPr lang="en-US" altLang="ko-KR" sz="1000" b="1" dirty="0"/>
              <a:t> –COOH(</a:t>
            </a:r>
            <a:r>
              <a:rPr lang="ko-KR" altLang="en-US" sz="1000" b="1" dirty="0" err="1"/>
              <a:t>카복실기</a:t>
            </a:r>
            <a:r>
              <a:rPr lang="en-US" altLang="ko-KR" sz="1000" b="1" dirty="0"/>
              <a:t>); </a:t>
            </a:r>
            <a:r>
              <a:rPr lang="ko-KR" altLang="en-US" sz="1000" b="1" dirty="0"/>
              <a:t>알코올</a:t>
            </a:r>
            <a:r>
              <a:rPr lang="en-US" altLang="ko-KR" sz="1000" b="1" dirty="0"/>
              <a:t>(R′–OH)</a:t>
            </a:r>
            <a:r>
              <a:rPr lang="ko-KR" altLang="en-US" sz="1000" b="1" dirty="0"/>
              <a:t>과 </a:t>
            </a:r>
            <a:r>
              <a:rPr lang="ko-KR" altLang="en-US" sz="1000" b="1" dirty="0" err="1"/>
              <a:t>축합반응을</a:t>
            </a:r>
            <a:r>
              <a:rPr lang="ko-KR" altLang="en-US" sz="1000" b="1" dirty="0"/>
              <a:t> 통해 </a:t>
            </a:r>
            <a:r>
              <a:rPr lang="ko-KR" altLang="en-US" sz="1000" b="1" dirty="0" err="1"/>
              <a:t>에스터결합</a:t>
            </a:r>
            <a:r>
              <a:rPr lang="en-US" altLang="ko-KR" sz="1000" b="1" dirty="0"/>
              <a:t>(–COOR′)</a:t>
            </a:r>
            <a:r>
              <a:rPr lang="ko-KR" altLang="en-US" sz="1000" b="1" dirty="0"/>
              <a:t>을 형성함</a:t>
            </a:r>
            <a:endParaRPr lang="en-US" altLang="ko-KR" sz="1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71398-DCCF-BA1B-EE38-C9188AD7E568}"/>
              </a:ext>
            </a:extLst>
          </p:cNvPr>
          <p:cNvSpPr txBox="1"/>
          <p:nvPr/>
        </p:nvSpPr>
        <p:spPr>
          <a:xfrm>
            <a:off x="500495" y="5086765"/>
            <a:ext cx="11191009" cy="1164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ko-KR" altLang="en-US" sz="1200" b="1" dirty="0"/>
              <a:t>① 포화 지방산</a:t>
            </a:r>
            <a:r>
              <a:rPr lang="en-US" altLang="ko-KR" sz="1200" b="1" dirty="0"/>
              <a:t>(saturated fatty acid); </a:t>
            </a:r>
            <a:r>
              <a:rPr lang="ko-KR" altLang="en-US" sz="1200" b="1" dirty="0"/>
              <a:t>단일결합만 있음</a:t>
            </a:r>
            <a:r>
              <a:rPr lang="en-US" altLang="ko-KR" sz="1200" b="1" dirty="0"/>
              <a:t>(</a:t>
            </a:r>
            <a:r>
              <a:rPr lang="ko-KR" altLang="en-US" sz="1200" b="1" dirty="0"/>
              <a:t>예</a:t>
            </a:r>
            <a:r>
              <a:rPr lang="en-US" altLang="ko-KR" sz="1200" b="1" dirty="0"/>
              <a:t>: </a:t>
            </a:r>
            <a:r>
              <a:rPr lang="ko-KR" altLang="en-US" sz="1200" b="1" dirty="0" err="1"/>
              <a:t>팔미트산</a:t>
            </a:r>
            <a:r>
              <a:rPr lang="en-US" altLang="ko-KR" sz="1200" b="1" dirty="0"/>
              <a:t>=</a:t>
            </a:r>
            <a:r>
              <a:rPr lang="ko-KR" altLang="en-US" sz="1200" b="1" dirty="0"/>
              <a:t>이중결합 </a:t>
            </a:r>
            <a:r>
              <a:rPr lang="en-US" altLang="ko-KR" sz="1200" b="1" dirty="0"/>
              <a:t>0</a:t>
            </a:r>
            <a:r>
              <a:rPr lang="ko-KR" altLang="en-US" sz="1200" b="1" dirty="0"/>
              <a:t>개</a:t>
            </a:r>
            <a:r>
              <a:rPr lang="en-US" altLang="ko-KR" sz="1200" b="1" dirty="0"/>
              <a:t>)</a:t>
            </a:r>
            <a:r>
              <a:rPr lang="ko-KR" altLang="en-US" sz="1200" b="1" dirty="0"/>
              <a:t> </a:t>
            </a:r>
            <a:r>
              <a:rPr lang="en-US" altLang="ko-KR" sz="1200" b="1" dirty="0"/>
              <a:t>CH₃–(CH₂)₁₄–COOH </a:t>
            </a:r>
          </a:p>
          <a:p>
            <a:pPr>
              <a:lnSpc>
                <a:spcPct val="150000"/>
              </a:lnSpc>
              <a:buNone/>
            </a:pPr>
            <a:r>
              <a:rPr lang="en-US" altLang="ko-KR" sz="1200" b="1" dirty="0"/>
              <a:t>                                                   </a:t>
            </a:r>
            <a:r>
              <a:rPr lang="ko-KR" altLang="en-US" sz="1200" b="1" dirty="0"/>
              <a:t>☞ 분자들이 일자형으로 촘촘하게 배열하기 때문에 인력이 작용하여 상온에서 잘 굳는 고체 상태가 됨 </a:t>
            </a:r>
            <a:endParaRPr lang="en-US" altLang="ko-KR" sz="1200" b="1" dirty="0"/>
          </a:p>
          <a:p>
            <a:pPr>
              <a:lnSpc>
                <a:spcPct val="150000"/>
              </a:lnSpc>
              <a:buNone/>
            </a:pPr>
            <a:r>
              <a:rPr lang="ko-KR" altLang="en-US" sz="1200" b="1" dirty="0"/>
              <a:t>② 불포화 지방산</a:t>
            </a:r>
            <a:r>
              <a:rPr lang="en-US" altLang="ko-KR" sz="1200" b="1" dirty="0"/>
              <a:t>(unsaturated fatty acid); </a:t>
            </a:r>
            <a:r>
              <a:rPr lang="ko-KR" altLang="en-US" sz="1200" b="1" dirty="0"/>
              <a:t>이중결합이 하나 이상 있음</a:t>
            </a:r>
            <a:r>
              <a:rPr lang="en-US" altLang="ko-KR" sz="1200" b="1" dirty="0"/>
              <a:t>(</a:t>
            </a:r>
            <a:r>
              <a:rPr lang="ko-KR" altLang="en-US" sz="1200" b="1" dirty="0"/>
              <a:t>예</a:t>
            </a:r>
            <a:r>
              <a:rPr lang="en-US" altLang="ko-KR" sz="1200" b="1" dirty="0"/>
              <a:t>: </a:t>
            </a:r>
            <a:r>
              <a:rPr lang="ko-KR" altLang="en-US" sz="1200" b="1" dirty="0" err="1"/>
              <a:t>올레산</a:t>
            </a:r>
            <a:r>
              <a:rPr lang="en-US" altLang="ko-KR" sz="1200" b="1" dirty="0"/>
              <a:t>=</a:t>
            </a:r>
            <a:r>
              <a:rPr lang="ko-KR" altLang="en-US" sz="1200" b="1" dirty="0"/>
              <a:t>이중결합 </a:t>
            </a:r>
            <a:r>
              <a:rPr lang="en-US" altLang="ko-KR" sz="1200" b="1" dirty="0"/>
              <a:t>1</a:t>
            </a:r>
            <a:r>
              <a:rPr lang="ko-KR" altLang="en-US" sz="1200" b="1" dirty="0"/>
              <a:t>개</a:t>
            </a:r>
            <a:r>
              <a:rPr lang="en-US" altLang="ko-KR" sz="1200" b="1" dirty="0"/>
              <a:t>) CH₃–(CH₂)₇–CH=CH–(CH₂)₇–COOH </a:t>
            </a:r>
          </a:p>
          <a:p>
            <a:pPr>
              <a:lnSpc>
                <a:spcPct val="150000"/>
              </a:lnSpc>
              <a:buNone/>
            </a:pPr>
            <a:r>
              <a:rPr lang="ko-KR" altLang="en-US" sz="1200" b="1" dirty="0"/>
              <a:t>                                                   ☞ 이중결합 부위가 꺾이는 구조가 되어 분자의 규칙적 정렬이 곤란하여 인력이 약하기 때문에 상온에서 액체 상태임</a:t>
            </a:r>
            <a:endParaRPr lang="ko-KR" altLang="en-US" sz="12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A4881AB-25C9-2C08-9837-5E97501BE0E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925" t="28384" r="25947" b="47676"/>
          <a:stretch/>
        </p:blipFill>
        <p:spPr>
          <a:xfrm>
            <a:off x="5149454" y="3008073"/>
            <a:ext cx="2098964" cy="164176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2C5BADE-45C4-8092-8619-D7EAB9657A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128" t="18687" r="40025" b="31179"/>
          <a:stretch/>
        </p:blipFill>
        <p:spPr>
          <a:xfrm>
            <a:off x="8680216" y="2812242"/>
            <a:ext cx="2856644" cy="2191418"/>
          </a:xfrm>
          <a:prstGeom prst="rect">
            <a:avLst/>
          </a:prstGeom>
        </p:spPr>
      </p:pic>
      <p:sp>
        <p:nvSpPr>
          <p:cNvPr id="7" name="중성지방의 설명">
            <a:extLst>
              <a:ext uri="{FF2B5EF4-FFF2-40B4-BE49-F238E27FC236}">
                <a16:creationId xmlns:a16="http://schemas.microsoft.com/office/drawing/2014/main" id="{82455136-9515-DCEA-E7AB-B0D7AB55E8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04716" y="269609"/>
            <a:ext cx="4493538" cy="600164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① 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물에 녹아도 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H⁺나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OH⁻를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내놓지 않</a:t>
            </a:r>
            <a:r>
              <a:rPr lang="ko-KR" altLang="en-US" sz="1100" b="1" dirty="0"/>
              <a:t>으므로</a:t>
            </a:r>
            <a:r>
              <a:rPr kumimoji="0" lang="ko-KR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산성도, 염기성도 아님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② 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양전하, 음전하를 띤 이온</a:t>
            </a:r>
            <a:r>
              <a:rPr kumimoji="0" lang="ko-KR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도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아</a:t>
            </a:r>
            <a:r>
              <a:rPr kumimoji="0" lang="ko-KR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니므로 </a:t>
            </a:r>
            <a:r>
              <a:rPr lang="ko-KR" altLang="en-US" sz="1100" b="1" dirty="0"/>
              <a:t>전기적으로 중성 상태임</a:t>
            </a:r>
            <a:endParaRPr kumimoji="0" lang="ko-KR" altLang="ko-KR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100" b="1" dirty="0"/>
              <a:t>    </a:t>
            </a:r>
            <a:r>
              <a:rPr lang="ko-KR" altLang="en-US" sz="1100" b="1" dirty="0"/>
              <a:t>따라서 </a:t>
            </a:r>
            <a:r>
              <a:rPr lang="en-US" altLang="ko-KR" sz="1100" b="1" dirty="0"/>
              <a:t>‘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중성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</a:rPr>
              <a:t>지방</a:t>
            </a:r>
            <a:r>
              <a:rPr kumimoji="0" lang="en-US" altLang="ko-KR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’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이라고 부</a:t>
            </a:r>
            <a:r>
              <a:rPr kumimoji="0" lang="ko-KR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름</a:t>
            </a:r>
            <a:endParaRPr kumimoji="0" lang="ko-KR" altLang="ko-KR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중성지방?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BB30120-FFC3-A5A4-34B9-D6DF32DBD3F6}"/>
              </a:ext>
            </a:extLst>
          </p:cNvPr>
          <p:cNvSpPr/>
          <p:nvPr/>
        </p:nvSpPr>
        <p:spPr>
          <a:xfrm>
            <a:off x="8021168" y="972303"/>
            <a:ext cx="168091" cy="185204"/>
          </a:xfrm>
          <a:prstGeom prst="actionButtonHelp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FDBE6BF7-035D-D935-E95D-767263C369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5252" y="1849321"/>
            <a:ext cx="6061275" cy="430887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지방산은 </a:t>
            </a:r>
            <a:r>
              <a:rPr lang="ko-KR" altLang="en-US" sz="1100" b="1" dirty="0" err="1"/>
              <a:t>카복실기</a:t>
            </a:r>
            <a:r>
              <a:rPr lang="en-US" altLang="ko-KR" sz="1100" b="1" dirty="0"/>
              <a:t>(–COOH)</a:t>
            </a:r>
            <a:r>
              <a:rPr lang="ko-KR" altLang="en-US" sz="1100" b="1" dirty="0"/>
              <a:t>를 가지고 있어</a:t>
            </a:r>
            <a:r>
              <a:rPr lang="en-US" altLang="ko-KR" sz="1100" b="1" dirty="0"/>
              <a:t>,</a:t>
            </a:r>
            <a:br>
              <a:rPr lang="en-US" altLang="ko-KR" sz="1100" b="1" dirty="0"/>
            </a:br>
            <a:r>
              <a:rPr lang="ko-KR" altLang="en-US" sz="1100" b="1" dirty="0"/>
              <a:t>비누화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에스터화</a:t>
            </a:r>
            <a:r>
              <a:rPr lang="en-US" altLang="ko-KR" sz="1100" b="1" dirty="0"/>
              <a:t>, </a:t>
            </a:r>
            <a:r>
              <a:rPr lang="ko-KR" altLang="en-US" sz="1100" b="1" dirty="0" err="1"/>
              <a:t>아마이드화</a:t>
            </a:r>
            <a:r>
              <a:rPr lang="en-US" altLang="ko-KR" sz="1100" b="1" dirty="0"/>
              <a:t>, </a:t>
            </a:r>
            <a:r>
              <a:rPr lang="ko-KR" altLang="en-US" sz="1100" b="1" dirty="0"/>
              <a:t>수소화 등 다양한 화학 반응이 가능</a:t>
            </a:r>
            <a:r>
              <a:rPr kumimoji="0" lang="ko-KR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다양한 산업 원료로 사용됨</a:t>
            </a:r>
            <a:endParaRPr kumimoji="0" lang="ko-KR" altLang="ko-KR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3" name="F acid?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F4F80A9-327C-9625-7134-EF7BD7D95846}"/>
              </a:ext>
            </a:extLst>
          </p:cNvPr>
          <p:cNvSpPr/>
          <p:nvPr/>
        </p:nvSpPr>
        <p:spPr>
          <a:xfrm>
            <a:off x="5726212" y="1756719"/>
            <a:ext cx="168091" cy="185204"/>
          </a:xfrm>
          <a:prstGeom prst="actionButtonHelp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A538467-7825-3E8A-AC55-0F6464D09FC8}"/>
              </a:ext>
            </a:extLst>
          </p:cNvPr>
          <p:cNvGrpSpPr/>
          <p:nvPr/>
        </p:nvGrpSpPr>
        <p:grpSpPr>
          <a:xfrm>
            <a:off x="1182286" y="2938132"/>
            <a:ext cx="3546764" cy="1781647"/>
            <a:chOff x="1182286" y="2938132"/>
            <a:chExt cx="3546764" cy="1781647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34B4E36-D7F1-696D-FFD6-F3372A78CE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28788" t="20486" r="38889" b="53535"/>
            <a:stretch/>
          </p:blipFill>
          <p:spPr>
            <a:xfrm>
              <a:off x="1182286" y="2938132"/>
              <a:ext cx="3546764" cy="1781647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068AF28-D67D-AE1E-9A47-5778014B2F25}"/>
                </a:ext>
              </a:extLst>
            </p:cNvPr>
            <p:cNvSpPr/>
            <p:nvPr/>
          </p:nvSpPr>
          <p:spPr>
            <a:xfrm>
              <a:off x="3221182" y="4502727"/>
              <a:ext cx="242453" cy="1471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8676CFA-BEAF-A00D-3325-A2A9D23B5B53}"/>
                </a:ext>
              </a:extLst>
            </p:cNvPr>
            <p:cNvSpPr txBox="1"/>
            <p:nvPr/>
          </p:nvSpPr>
          <p:spPr>
            <a:xfrm flipH="1">
              <a:off x="2941814" y="4467024"/>
              <a:ext cx="669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트라이</a:t>
              </a:r>
            </a:p>
          </p:txBody>
        </p:sp>
      </p:grpSp>
      <p:grpSp>
        <p:nvGrpSpPr>
          <p:cNvPr id="25" name="지방 설명">
            <a:extLst>
              <a:ext uri="{FF2B5EF4-FFF2-40B4-BE49-F238E27FC236}">
                <a16:creationId xmlns:a16="http://schemas.microsoft.com/office/drawing/2014/main" id="{FA9AE3C3-1C7F-4AF7-826D-867CD661E716}"/>
              </a:ext>
            </a:extLst>
          </p:cNvPr>
          <p:cNvGrpSpPr/>
          <p:nvPr/>
        </p:nvGrpSpPr>
        <p:grpSpPr>
          <a:xfrm>
            <a:off x="949411" y="285398"/>
            <a:ext cx="6635952" cy="923330"/>
            <a:chOff x="970192" y="285398"/>
            <a:chExt cx="6635952" cy="923330"/>
          </a:xfrm>
        </p:grpSpPr>
        <p:sp>
          <p:nvSpPr>
            <p:cNvPr id="15" name="Rectangle 2">
              <a:extLst>
                <a:ext uri="{FF2B5EF4-FFF2-40B4-BE49-F238E27FC236}">
                  <a16:creationId xmlns:a16="http://schemas.microsoft.com/office/drawing/2014/main" id="{7035221C-A6E8-B1B1-7D87-29F1E4B024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0192" y="285398"/>
              <a:ext cx="5214889" cy="92333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rgbClr val="FF0000"/>
              </a:solidFill>
              <a:prstDash val="sysDot"/>
            </a:ln>
            <a:effectLst/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ko-KR" altLang="en-US" sz="900" b="1" dirty="0"/>
                <a:t>긴 탄화수소 사슬은 극성이 거의 없어 물에는 잘 녹지 않고</a:t>
              </a:r>
              <a:r>
                <a:rPr lang="en-US" altLang="ko-KR" sz="900" b="1" dirty="0"/>
                <a:t>,</a:t>
              </a:r>
              <a:br>
                <a:rPr lang="en-US" altLang="ko-KR" sz="900" b="1" dirty="0"/>
              </a:br>
              <a:r>
                <a:rPr lang="ko-KR" altLang="en-US" sz="900" b="1" dirty="0"/>
                <a:t>유기 용매에는 잘 녹으며</a:t>
              </a:r>
              <a:r>
                <a:rPr lang="en-US" altLang="ko-KR" sz="900" b="1" dirty="0"/>
                <a:t>, </a:t>
              </a:r>
              <a:r>
                <a:rPr lang="ko-KR" altLang="en-US" sz="900" b="1" dirty="0"/>
                <a:t>비교적 높은 녹는점을 가져 </a:t>
              </a:r>
              <a:r>
                <a:rPr lang="en-US" altLang="ko-KR" sz="900" b="1" dirty="0"/>
                <a:t>“</a:t>
              </a:r>
              <a:r>
                <a:rPr lang="ko-KR" altLang="en-US" sz="900" b="1" dirty="0"/>
                <a:t>기름기 있는 성질’</a:t>
              </a:r>
              <a:r>
                <a:rPr lang="en-US" altLang="ko-KR" sz="900" b="1" dirty="0"/>
                <a:t>”</a:t>
              </a:r>
              <a:r>
                <a:rPr lang="ko-KR" altLang="en-US" sz="900" b="1" dirty="0"/>
                <a:t>을 나타낸다</a:t>
              </a:r>
              <a:r>
                <a:rPr lang="en-US" altLang="ko-KR" sz="900" b="1" dirty="0"/>
                <a:t>.</a:t>
              </a:r>
              <a:br>
                <a:rPr lang="en-US" altLang="ko-KR" sz="900" b="1" dirty="0"/>
              </a:br>
              <a:r>
                <a:rPr lang="ko-KR" altLang="en-US" sz="900" b="1" dirty="0"/>
                <a:t>물론 모든 탄화수소가 지방을 의미하는 것은 아니지만</a:t>
              </a:r>
              <a:r>
                <a:rPr lang="en-US" altLang="ko-KR" sz="900" b="1" dirty="0"/>
                <a:t>,</a:t>
              </a:r>
              <a:br>
                <a:rPr lang="en-US" altLang="ko-KR" sz="900" b="1" dirty="0"/>
              </a:br>
              <a:r>
                <a:rPr lang="ko-KR" altLang="en-US" sz="900" b="1" dirty="0"/>
                <a:t>중성지방</a:t>
              </a:r>
              <a:r>
                <a:rPr lang="en-US" altLang="ko-KR" sz="900" b="1" dirty="0"/>
                <a:t>(triglyceride)</a:t>
              </a:r>
              <a:r>
                <a:rPr lang="ko-KR" altLang="en-US" sz="900" b="1" dirty="0"/>
                <a:t>의 주성분인 지방산이 바로 긴 탄화수소 사슬을 기본 골격으로 하기 때문에</a:t>
              </a:r>
              <a:br>
                <a:rPr lang="ko-KR" altLang="en-US" sz="900" b="1" dirty="0"/>
              </a:br>
              <a:r>
                <a:rPr lang="ko-KR" altLang="en-US" sz="900" b="1" dirty="0"/>
                <a:t>생체 내에서는 이러한 구조가 곧 지방의 성분과 성질로 연결되어 이해된다</a:t>
              </a:r>
              <a:r>
                <a:rPr lang="en-US" altLang="ko-KR" sz="900" b="1" dirty="0"/>
                <a:t>.</a:t>
              </a:r>
              <a:br>
                <a:rPr lang="en-US" altLang="ko-KR" sz="900" b="1" dirty="0"/>
              </a:br>
              <a:r>
                <a:rPr lang="ko-KR" altLang="en-US" sz="900" b="1" dirty="0"/>
                <a:t>이로 인해 화학에서는 흔히 이를 </a:t>
              </a:r>
              <a:r>
                <a:rPr lang="en-US" altLang="ko-KR" sz="900" b="1" dirty="0"/>
                <a:t>“</a:t>
              </a:r>
              <a:r>
                <a:rPr lang="ko-KR" altLang="en-US" sz="900" b="1" dirty="0"/>
                <a:t>지방성</a:t>
              </a:r>
              <a:r>
                <a:rPr lang="en-US" altLang="ko-KR" sz="900" b="1" dirty="0"/>
                <a:t>(fatty)”</a:t>
              </a:r>
              <a:r>
                <a:rPr lang="ko-KR" altLang="en-US" sz="900" b="1" dirty="0"/>
                <a:t>이라 부른다</a:t>
              </a:r>
              <a:r>
                <a:rPr lang="en-US" altLang="ko-KR" sz="900" b="1" dirty="0"/>
                <a:t>.</a:t>
              </a:r>
              <a:endParaRPr kumimoji="0" lang="ko-KR" altLang="ko-KR" sz="9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</p:txBody>
        </p:sp>
        <p:cxnSp>
          <p:nvCxnSpPr>
            <p:cNvPr id="22" name="연결선: 구부러짐 21">
              <a:extLst>
                <a:ext uri="{FF2B5EF4-FFF2-40B4-BE49-F238E27FC236}">
                  <a16:creationId xmlns:a16="http://schemas.microsoft.com/office/drawing/2014/main" id="{09694054-02D8-C60B-8154-B13021F7DA26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6163154" y="853414"/>
              <a:ext cx="1085266" cy="201994"/>
            </a:xfrm>
            <a:prstGeom prst="curvedConnector3">
              <a:avLst/>
            </a:prstGeom>
            <a:ln>
              <a:solidFill>
                <a:srgbClr val="FF0000"/>
              </a:solidFill>
              <a:prstDash val="solid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2FE5AE28-87C5-25A1-1CCF-73F10A0F6D59}"/>
                </a:ext>
              </a:extLst>
            </p:cNvPr>
            <p:cNvSpPr/>
            <p:nvPr/>
          </p:nvSpPr>
          <p:spPr>
            <a:xfrm>
              <a:off x="7248419" y="569691"/>
              <a:ext cx="357725" cy="33212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6727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2" grpId="0" animBg="1"/>
      <p:bldP spid="2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8631E728-5F4B-03D9-500E-654F9DD8DC7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169" t="15353" r="23990" b="32727"/>
          <a:stretch/>
        </p:blipFill>
        <p:spPr>
          <a:xfrm>
            <a:off x="8521717" y="4415981"/>
            <a:ext cx="3254648" cy="1998674"/>
          </a:xfrm>
          <a:prstGeom prst="rect">
            <a:avLst/>
          </a:prstGeom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B2471FAA-4F60-1D51-C7DC-287726607267}"/>
              </a:ext>
            </a:extLst>
          </p:cNvPr>
          <p:cNvGrpSpPr/>
          <p:nvPr/>
        </p:nvGrpSpPr>
        <p:grpSpPr>
          <a:xfrm>
            <a:off x="270168" y="477981"/>
            <a:ext cx="7740142" cy="6142279"/>
            <a:chOff x="1094509" y="311727"/>
            <a:chExt cx="7740142" cy="6142279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8E03EA39-8423-476D-E158-0B4D37D280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53890" t="26204" r="28157" b="37643"/>
            <a:stretch/>
          </p:blipFill>
          <p:spPr>
            <a:xfrm>
              <a:off x="1557773" y="4273262"/>
              <a:ext cx="1657350" cy="2085976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86E8BEC5-75BC-3AA9-F8D7-9E8CA250A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253" t="5891" r="56881" b="44412"/>
            <a:stretch/>
          </p:blipFill>
          <p:spPr>
            <a:xfrm>
              <a:off x="3527605" y="403994"/>
              <a:ext cx="4703618" cy="3408219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EC1EC3C-DA93-C95D-AE2C-2C8292885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29412" t="33810" r="48902" b="38937"/>
            <a:stretch/>
          </p:blipFill>
          <p:spPr>
            <a:xfrm>
              <a:off x="1385457" y="1321859"/>
              <a:ext cx="2001982" cy="1572491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730CBC-9795-7C4B-F27C-46397DB19205}"/>
                </a:ext>
              </a:extLst>
            </p:cNvPr>
            <p:cNvSpPr txBox="1"/>
            <p:nvPr/>
          </p:nvSpPr>
          <p:spPr>
            <a:xfrm>
              <a:off x="1780124" y="998694"/>
              <a:ext cx="1251146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500" b="1" dirty="0"/>
                <a:t>포화지방산</a:t>
              </a:r>
              <a:endParaRPr lang="en-US" altLang="ko-KR" sz="1500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4C22188-8BA9-8E09-A82F-1C85EA2E365F}"/>
                </a:ext>
              </a:extLst>
            </p:cNvPr>
            <p:cNvSpPr txBox="1"/>
            <p:nvPr/>
          </p:nvSpPr>
          <p:spPr>
            <a:xfrm>
              <a:off x="1652557" y="3950097"/>
              <a:ext cx="1506281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500" b="1" dirty="0"/>
                <a:t>불포화지방산</a:t>
              </a:r>
              <a:endParaRPr lang="en-US" altLang="ko-KR" sz="1500" b="1" dirty="0"/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1B33B174-EAB1-8597-D112-7B0133553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505" t="5891" r="53977" b="61919"/>
            <a:stretch/>
          </p:blipFill>
          <p:spPr>
            <a:xfrm>
              <a:off x="3527605" y="4111679"/>
              <a:ext cx="4994564" cy="2207588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1FC91E4D-1070-125D-E05C-07171D35391F}"/>
                </a:ext>
              </a:extLst>
            </p:cNvPr>
            <p:cNvSpPr/>
            <p:nvPr/>
          </p:nvSpPr>
          <p:spPr>
            <a:xfrm>
              <a:off x="1094509" y="311727"/>
              <a:ext cx="7740142" cy="35004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E262A54-8D22-9B1D-7BE2-C05CBCA06AF7}"/>
                </a:ext>
              </a:extLst>
            </p:cNvPr>
            <p:cNvSpPr/>
            <p:nvPr/>
          </p:nvSpPr>
          <p:spPr>
            <a:xfrm>
              <a:off x="1094509" y="3904480"/>
              <a:ext cx="7740142" cy="25495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5641A01-DA0D-91F9-1911-2AEFC903D737}"/>
              </a:ext>
            </a:extLst>
          </p:cNvPr>
          <p:cNvGrpSpPr/>
          <p:nvPr/>
        </p:nvGrpSpPr>
        <p:grpSpPr>
          <a:xfrm>
            <a:off x="8151919" y="850266"/>
            <a:ext cx="3922377" cy="2804213"/>
            <a:chOff x="8228118" y="1473720"/>
            <a:chExt cx="3922377" cy="2804213"/>
          </a:xfrm>
        </p:grpSpPr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A61DDE95-5102-2869-66D4-D902B230E36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22391" t="24632" r="42383" b="35756"/>
            <a:stretch/>
          </p:blipFill>
          <p:spPr>
            <a:xfrm>
              <a:off x="8228118" y="1521209"/>
              <a:ext cx="3922377" cy="2756724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6E924E2-D99B-F320-39EF-0E334A4583D3}"/>
                </a:ext>
              </a:extLst>
            </p:cNvPr>
            <p:cNvSpPr txBox="1"/>
            <p:nvPr/>
          </p:nvSpPr>
          <p:spPr>
            <a:xfrm>
              <a:off x="8509909" y="1473720"/>
              <a:ext cx="108190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000" b="1" dirty="0"/>
                <a:t>포화지방산</a:t>
              </a:r>
              <a:endParaRPr lang="en-US" altLang="ko-KR" sz="1000" b="1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8F1406C-FF40-E6A5-FE8D-FE37D43A74DB}"/>
                </a:ext>
              </a:extLst>
            </p:cNvPr>
            <p:cNvSpPr txBox="1"/>
            <p:nvPr/>
          </p:nvSpPr>
          <p:spPr>
            <a:xfrm>
              <a:off x="8348119" y="2589012"/>
              <a:ext cx="1405481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000" b="1" dirty="0">
                  <a:solidFill>
                    <a:schemeClr val="accent2">
                      <a:lumMod val="50000"/>
                    </a:schemeClr>
                  </a:solidFill>
                </a:rPr>
                <a:t>불포화지방산</a:t>
              </a:r>
              <a:r>
                <a:rPr lang="en-US" altLang="ko-KR" sz="1000" b="1" dirty="0">
                  <a:solidFill>
                    <a:schemeClr val="accent2">
                      <a:lumMod val="50000"/>
                    </a:schemeClr>
                  </a:solidFill>
                </a:rPr>
                <a:t>(cis</a:t>
              </a:r>
              <a:r>
                <a:rPr lang="ko-KR" altLang="en-US" sz="1000" b="1" dirty="0">
                  <a:solidFill>
                    <a:schemeClr val="accent2">
                      <a:lumMod val="50000"/>
                    </a:schemeClr>
                  </a:solidFill>
                </a:rPr>
                <a:t>구조</a:t>
              </a:r>
              <a:r>
                <a:rPr lang="en-US" altLang="ko-KR" sz="1000" b="1" dirty="0">
                  <a:solidFill>
                    <a:schemeClr val="accent2">
                      <a:lumMod val="50000"/>
                    </a:schemeClr>
                  </a:solidFill>
                </a:rPr>
                <a:t>)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4BE8860-E02D-5C21-761E-2D71B6E7A5F0}"/>
                </a:ext>
              </a:extLst>
            </p:cNvPr>
            <p:cNvSpPr txBox="1"/>
            <p:nvPr/>
          </p:nvSpPr>
          <p:spPr>
            <a:xfrm>
              <a:off x="8509909" y="3574470"/>
              <a:ext cx="108190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000" b="1" dirty="0">
                  <a:solidFill>
                    <a:schemeClr val="accent4">
                      <a:lumMod val="50000"/>
                    </a:schemeClr>
                  </a:solidFill>
                </a:rPr>
                <a:t>트랜스지방산</a:t>
              </a:r>
              <a:endParaRPr lang="en-US" altLang="ko-KR" sz="10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A3B850C7-B51E-0D69-2848-0B293BFB4BDC}"/>
              </a:ext>
            </a:extLst>
          </p:cNvPr>
          <p:cNvSpPr txBox="1"/>
          <p:nvPr/>
        </p:nvSpPr>
        <p:spPr>
          <a:xfrm>
            <a:off x="9618391" y="3654479"/>
            <a:ext cx="1361335" cy="246221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2">
                <a:lumMod val="25000"/>
                <a:lumOff val="75000"/>
              </a:schemeClr>
            </a:solidFill>
          </a:ln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000" b="1" dirty="0">
                <a:solidFill>
                  <a:srgbClr val="666666"/>
                </a:solidFill>
              </a:rPr>
              <a:t>포화</a:t>
            </a:r>
            <a:r>
              <a:rPr lang="en-US" altLang="ko-KR" sz="1000" b="1" dirty="0">
                <a:solidFill>
                  <a:srgbClr val="666666"/>
                </a:solidFill>
              </a:rPr>
              <a:t>/</a:t>
            </a:r>
            <a:r>
              <a:rPr lang="ko-KR" altLang="en-US" sz="1000" b="1" dirty="0">
                <a:solidFill>
                  <a:srgbClr val="666666"/>
                </a:solidFill>
              </a:rPr>
              <a:t>불포화</a:t>
            </a:r>
            <a:r>
              <a:rPr lang="en-US" altLang="ko-KR" sz="1000" b="1" dirty="0">
                <a:solidFill>
                  <a:srgbClr val="666666"/>
                </a:solidFill>
              </a:rPr>
              <a:t>/</a:t>
            </a:r>
            <a:r>
              <a:rPr lang="ko-KR" altLang="en-US" sz="1000" b="1" dirty="0">
                <a:solidFill>
                  <a:srgbClr val="666666"/>
                </a:solidFill>
              </a:rPr>
              <a:t>트랜스</a:t>
            </a:r>
            <a:endParaRPr lang="en-US" altLang="ko-KR" sz="1000" b="1" dirty="0">
              <a:solidFill>
                <a:srgbClr val="666666"/>
              </a:solidFill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A306F6C-BEBF-62ED-4163-D0A69CBDFE40}"/>
              </a:ext>
            </a:extLst>
          </p:cNvPr>
          <p:cNvSpPr/>
          <p:nvPr/>
        </p:nvSpPr>
        <p:spPr>
          <a:xfrm>
            <a:off x="11604808" y="884307"/>
            <a:ext cx="422420" cy="464311"/>
          </a:xfrm>
          <a:prstGeom prst="ellipse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5B392634-DD63-93DC-9877-CD1600556932}"/>
              </a:ext>
            </a:extLst>
          </p:cNvPr>
          <p:cNvSpPr/>
          <p:nvPr/>
        </p:nvSpPr>
        <p:spPr>
          <a:xfrm>
            <a:off x="11407958" y="1460404"/>
            <a:ext cx="422420" cy="464311"/>
          </a:xfrm>
          <a:prstGeom prst="ellipse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779EDF1-DBFB-8C7B-E54A-6BFCFC9E534E}"/>
              </a:ext>
            </a:extLst>
          </p:cNvPr>
          <p:cNvSpPr/>
          <p:nvPr/>
        </p:nvSpPr>
        <p:spPr>
          <a:xfrm>
            <a:off x="11579408" y="3047904"/>
            <a:ext cx="422420" cy="464311"/>
          </a:xfrm>
          <a:prstGeom prst="ellipse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실행 단추: 앞으로 또는 다음으로 이동 4">
            <a:hlinkClick r:id="rId8"/>
            <a:extLst>
              <a:ext uri="{FF2B5EF4-FFF2-40B4-BE49-F238E27FC236}">
                <a16:creationId xmlns:a16="http://schemas.microsoft.com/office/drawing/2014/main" id="{E205F870-1391-8DC6-9782-64DE104EA2DF}"/>
              </a:ext>
            </a:extLst>
          </p:cNvPr>
          <p:cNvSpPr/>
          <p:nvPr/>
        </p:nvSpPr>
        <p:spPr>
          <a:xfrm>
            <a:off x="10995831" y="3657027"/>
            <a:ext cx="251008" cy="246221"/>
          </a:xfrm>
          <a:prstGeom prst="actionButtonForwardNex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실행 단추: 앞으로 또는 다음으로 이동 5">
            <a:hlinkClick r:id="rId9"/>
            <a:extLst>
              <a:ext uri="{FF2B5EF4-FFF2-40B4-BE49-F238E27FC236}">
                <a16:creationId xmlns:a16="http://schemas.microsoft.com/office/drawing/2014/main" id="{8CA1912A-4A2F-BA76-6A39-30F48BDF896F}"/>
              </a:ext>
            </a:extLst>
          </p:cNvPr>
          <p:cNvSpPr/>
          <p:nvPr/>
        </p:nvSpPr>
        <p:spPr>
          <a:xfrm>
            <a:off x="11457517" y="6129045"/>
            <a:ext cx="251008" cy="246221"/>
          </a:xfrm>
          <a:prstGeom prst="actionButtonForwardNex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868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01AF9B7-3211-A53E-C62C-3A7209A31A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956" t="8234" r="35518" b="5785"/>
          <a:stretch>
            <a:fillRect/>
          </a:stretch>
        </p:blipFill>
        <p:spPr>
          <a:xfrm>
            <a:off x="4310135" y="1427076"/>
            <a:ext cx="3847796" cy="454174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CD8332D-236E-834A-1752-B256463511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666" t="18333" r="38091" b="7353"/>
          <a:stretch>
            <a:fillRect/>
          </a:stretch>
        </p:blipFill>
        <p:spPr>
          <a:xfrm>
            <a:off x="8211326" y="1427076"/>
            <a:ext cx="3939990" cy="387355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109DF55-C0B3-D3F2-FC29-9248901577F8}"/>
              </a:ext>
            </a:extLst>
          </p:cNvPr>
          <p:cNvSpPr txBox="1"/>
          <p:nvPr/>
        </p:nvSpPr>
        <p:spPr>
          <a:xfrm>
            <a:off x="279780" y="201574"/>
            <a:ext cx="8238931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500" b="1" dirty="0"/>
              <a:t>유지에 포함된 지방산으로부터 </a:t>
            </a:r>
            <a:r>
              <a:rPr lang="ko-KR" altLang="en-US" sz="2500" b="1" dirty="0" err="1"/>
              <a:t>바이오디젤</a:t>
            </a:r>
            <a:r>
              <a:rPr lang="ko-KR" altLang="en-US" sz="2500" b="1" dirty="0"/>
              <a:t> 제조</a:t>
            </a:r>
            <a:endParaRPr lang="en-US" altLang="ko-KR" sz="2500" b="1" dirty="0"/>
          </a:p>
        </p:txBody>
      </p:sp>
      <p:sp>
        <p:nvSpPr>
          <p:cNvPr id="21" name="실행 단추: 홈으로 이동 20">
            <a:hlinkClick r:id="rId5"/>
            <a:extLst>
              <a:ext uri="{FF2B5EF4-FFF2-40B4-BE49-F238E27FC236}">
                <a16:creationId xmlns:a16="http://schemas.microsoft.com/office/drawing/2014/main" id="{0451DEDD-9C1C-E559-1391-A0EA69E7A3E4}"/>
              </a:ext>
            </a:extLst>
          </p:cNvPr>
          <p:cNvSpPr/>
          <p:nvPr/>
        </p:nvSpPr>
        <p:spPr>
          <a:xfrm>
            <a:off x="7889726" y="1210234"/>
            <a:ext cx="227824" cy="190789"/>
          </a:xfrm>
          <a:prstGeom prst="actionButtonHom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실행 단추: 홈으로 이동 24">
            <a:hlinkClick r:id="rId6"/>
            <a:extLst>
              <a:ext uri="{FF2B5EF4-FFF2-40B4-BE49-F238E27FC236}">
                <a16:creationId xmlns:a16="http://schemas.microsoft.com/office/drawing/2014/main" id="{F74C6280-7248-082A-D8CD-716418FBD585}"/>
              </a:ext>
            </a:extLst>
          </p:cNvPr>
          <p:cNvSpPr/>
          <p:nvPr/>
        </p:nvSpPr>
        <p:spPr>
          <a:xfrm>
            <a:off x="11887984" y="1210234"/>
            <a:ext cx="227824" cy="190789"/>
          </a:xfrm>
          <a:prstGeom prst="actionButtonHom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두루마리 모양: 세로로 말림 25">
            <a:extLst>
              <a:ext uri="{FF2B5EF4-FFF2-40B4-BE49-F238E27FC236}">
                <a16:creationId xmlns:a16="http://schemas.microsoft.com/office/drawing/2014/main" id="{C73F3F15-80F7-941D-73D4-A82CC07E92F0}"/>
              </a:ext>
            </a:extLst>
          </p:cNvPr>
          <p:cNvSpPr/>
          <p:nvPr/>
        </p:nvSpPr>
        <p:spPr>
          <a:xfrm>
            <a:off x="-13448" y="739588"/>
            <a:ext cx="4437530" cy="5809130"/>
          </a:xfrm>
          <a:prstGeom prst="verticalScroll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DE44DB09-DAE5-871C-095E-7833C5D7ED3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68035" t="15197" r="14262" b="59215"/>
          <a:stretch>
            <a:fillRect/>
          </a:stretch>
        </p:blipFill>
        <p:spPr>
          <a:xfrm>
            <a:off x="1266183" y="3765188"/>
            <a:ext cx="1942445" cy="174752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7DD85C9-E6B3-6FC9-6DA4-A5E8078ADFF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64321" t="26370" r="2900" b="48148"/>
          <a:stretch>
            <a:fillRect/>
          </a:stretch>
        </p:blipFill>
        <p:spPr>
          <a:xfrm>
            <a:off x="562838" y="2104078"/>
            <a:ext cx="3289828" cy="1598402"/>
          </a:xfrm>
          <a:prstGeom prst="rect">
            <a:avLst/>
          </a:prstGeom>
        </p:spPr>
      </p:pic>
      <p:sp>
        <p:nvSpPr>
          <p:cNvPr id="31" name="이등변 삼각형 30">
            <a:extLst>
              <a:ext uri="{FF2B5EF4-FFF2-40B4-BE49-F238E27FC236}">
                <a16:creationId xmlns:a16="http://schemas.microsoft.com/office/drawing/2014/main" id="{7F4A45E4-4F88-7012-A1E0-1CE3D2D38E07}"/>
              </a:ext>
            </a:extLst>
          </p:cNvPr>
          <p:cNvSpPr/>
          <p:nvPr/>
        </p:nvSpPr>
        <p:spPr>
          <a:xfrm rot="5400000">
            <a:off x="1782635" y="3554174"/>
            <a:ext cx="4592169" cy="237123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069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6770</TotalTime>
  <Words>379</Words>
  <Application>Microsoft Office PowerPoint</Application>
  <PresentationFormat>와이드스크린</PresentationFormat>
  <Paragraphs>25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SK J</dc:creator>
  <cp:lastModifiedBy>SK J</cp:lastModifiedBy>
  <cp:revision>101</cp:revision>
  <dcterms:created xsi:type="dcterms:W3CDTF">2025-01-13T08:08:41Z</dcterms:created>
  <dcterms:modified xsi:type="dcterms:W3CDTF">2025-09-24T08:03:07Z</dcterms:modified>
</cp:coreProperties>
</file>

<file path=docProps/thumbnail.jpeg>
</file>